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29" r:id="rId1"/>
  </p:sldMasterIdLst>
  <p:notesMasterIdLst>
    <p:notesMasterId r:id="rId32"/>
  </p:notesMasterIdLst>
  <p:handoutMasterIdLst>
    <p:handoutMasterId r:id="rId33"/>
  </p:handoutMasterIdLst>
  <p:sldIdLst>
    <p:sldId id="297" r:id="rId2"/>
    <p:sldId id="309" r:id="rId3"/>
    <p:sldId id="318" r:id="rId4"/>
    <p:sldId id="319" r:id="rId5"/>
    <p:sldId id="259" r:id="rId6"/>
    <p:sldId id="288" r:id="rId7"/>
    <p:sldId id="299" r:id="rId8"/>
    <p:sldId id="301" r:id="rId9"/>
    <p:sldId id="320" r:id="rId10"/>
    <p:sldId id="326" r:id="rId11"/>
    <p:sldId id="328" r:id="rId12"/>
    <p:sldId id="327" r:id="rId13"/>
    <p:sldId id="344" r:id="rId14"/>
    <p:sldId id="345" r:id="rId15"/>
    <p:sldId id="329" r:id="rId16"/>
    <p:sldId id="330" r:id="rId17"/>
    <p:sldId id="337" r:id="rId18"/>
    <p:sldId id="334" r:id="rId19"/>
    <p:sldId id="350" r:id="rId20"/>
    <p:sldId id="338" r:id="rId21"/>
    <p:sldId id="343" r:id="rId22"/>
    <p:sldId id="339" r:id="rId23"/>
    <p:sldId id="340" r:id="rId24"/>
    <p:sldId id="341" r:id="rId25"/>
    <p:sldId id="342" r:id="rId26"/>
    <p:sldId id="347" r:id="rId27"/>
    <p:sldId id="348" r:id="rId28"/>
    <p:sldId id="349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 autoAdjust="0"/>
    <p:restoredTop sz="94662" autoAdjust="0"/>
  </p:normalViewPr>
  <p:slideViewPr>
    <p:cSldViewPr snapToGrid="0">
      <p:cViewPr varScale="1">
        <p:scale>
          <a:sx n="65" d="100"/>
          <a:sy n="65" d="100"/>
        </p:scale>
        <p:origin x="9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%increase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21.96779294517702</c:v>
                </c:pt>
                <c:pt idx="1">
                  <c:v>19.555573524060847</c:v>
                </c:pt>
                <c:pt idx="2">
                  <c:v>10.900292025103091</c:v>
                </c:pt>
                <c:pt idx="3">
                  <c:v>9.4422837081151005</c:v>
                </c:pt>
                <c:pt idx="4">
                  <c:v>12.160532928567381</c:v>
                </c:pt>
                <c:pt idx="5">
                  <c:v>12.048071507810992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8D-4384-9A01-408873367F7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1906304"/>
        <c:axId val="102098048"/>
      </c:lineChart>
      <c:catAx>
        <c:axId val="101906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098048"/>
        <c:crosses val="autoZero"/>
        <c:auto val="0"/>
        <c:lblAlgn val="ctr"/>
        <c:lblOffset val="100"/>
        <c:noMultiLvlLbl val="0"/>
      </c:catAx>
      <c:valAx>
        <c:axId val="1020980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r>
                  <a:rPr lang="en-IN" sz="12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 in GCV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063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53914299262492E-2"/>
          <c:y val="2.8844944002411325E-2"/>
          <c:w val="0.78686702864919811"/>
          <c:h val="0.861119050392890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Sawdust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1025.7380000000001</c:v>
                </c:pt>
                <c:pt idx="1">
                  <c:v>1088.3240000000001</c:v>
                </c:pt>
                <c:pt idx="2">
                  <c:v>1263.5899999999999</c:v>
                </c:pt>
                <c:pt idx="3">
                  <c:v>1326.194</c:v>
                </c:pt>
                <c:pt idx="4">
                  <c:v>1338.7159999999999</c:v>
                </c:pt>
                <c:pt idx="5">
                  <c:v>1351.2370000000001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F3-4B0B-91A5-6E7C48F4E1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Rice Husk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887.91390000000001</c:v>
                </c:pt>
                <c:pt idx="1">
                  <c:v>925.44579999999996</c:v>
                </c:pt>
                <c:pt idx="2">
                  <c:v>988.00139999999999</c:v>
                </c:pt>
                <c:pt idx="3">
                  <c:v>1050.56</c:v>
                </c:pt>
                <c:pt idx="4">
                  <c:v>1125.635</c:v>
                </c:pt>
                <c:pt idx="5">
                  <c:v>1163.174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F3-4B0B-91A5-6E7C48F4E1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Coir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938.04039999999998</c:v>
                </c:pt>
                <c:pt idx="1">
                  <c:v>988.09429999999998</c:v>
                </c:pt>
                <c:pt idx="2">
                  <c:v>1050.665</c:v>
                </c:pt>
                <c:pt idx="3">
                  <c:v>1150.787</c:v>
                </c:pt>
                <c:pt idx="4">
                  <c:v>1225.885</c:v>
                </c:pt>
                <c:pt idx="5">
                  <c:v>1250.9190000000001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4F3-4B0B-91A5-6E7C48F4E17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2535552"/>
        <c:axId val="102537472"/>
      </c:lineChart>
      <c:catAx>
        <c:axId val="102535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(min)</a:t>
                </a:r>
              </a:p>
            </c:rich>
          </c:tx>
          <c:layout>
            <c:manualLayout>
              <c:xMode val="edge"/>
              <c:yMode val="edge"/>
              <c:x val="0.47855297746910519"/>
              <c:y val="0.9479403444471177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37472"/>
        <c:crosses val="autoZero"/>
        <c:auto val="1"/>
        <c:lblAlgn val="ctr"/>
        <c:lblOffset val="100"/>
        <c:noMultiLvlLbl val="0"/>
      </c:catAx>
      <c:valAx>
        <c:axId val="10253747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GCV ( kJ/kg)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35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3398362236214478"/>
          <c:y val="0.40342327312733778"/>
          <c:w val="0.30739320983509172"/>
          <c:h val="0.317535133118455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257230517960872E-2"/>
          <c:y val="1.6515308889902755E-2"/>
          <c:w val="0.89487404413337346"/>
          <c:h val="0.893880117633534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1g Sawdust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1025.73797868</c:v>
                </c:pt>
                <c:pt idx="1">
                  <c:v>1088.3240848799999</c:v>
                </c:pt>
                <c:pt idx="2">
                  <c:v>1263.5903192400001</c:v>
                </c:pt>
                <c:pt idx="3">
                  <c:v>1326.19438044</c:v>
                </c:pt>
                <c:pt idx="4">
                  <c:v>1338.7157596800002</c:v>
                </c:pt>
                <c:pt idx="5">
                  <c:v>1351.2373279200001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1A-4311-B21A-04CE3644E7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1g Activated Sawdust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1251.070074</c:v>
                </c:pt>
                <c:pt idx="1">
                  <c:v>1301.1521889600001</c:v>
                </c:pt>
                <c:pt idx="2">
                  <c:v>1401.32549088</c:v>
                </c:pt>
                <c:pt idx="3">
                  <c:v>1451.4166778399999</c:v>
                </c:pt>
                <c:pt idx="4">
                  <c:v>1501.5108887999997</c:v>
                </c:pt>
                <c:pt idx="5">
                  <c:v>1514.0349140399999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1A-4311-B21A-04CE3644E7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2g Sawdust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1050.77185416</c:v>
                </c:pt>
                <c:pt idx="1">
                  <c:v>1088.3240848799999</c:v>
                </c:pt>
                <c:pt idx="2">
                  <c:v>1301.1521889600001</c:v>
                </c:pt>
                <c:pt idx="3">
                  <c:v>1338.7157596800002</c:v>
                </c:pt>
                <c:pt idx="4">
                  <c:v>1338.7157596800002</c:v>
                </c:pt>
                <c:pt idx="5">
                  <c:v>1363.75908516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1A-4311-B21A-04CE3644E7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1g Rice Husk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887.91394704000004</c:v>
                </c:pt>
                <c:pt idx="1">
                  <c:v>925.44575675999988</c:v>
                </c:pt>
                <c:pt idx="2">
                  <c:v>988.00135295999996</c:v>
                </c:pt>
                <c:pt idx="3">
                  <c:v>1050.5601741599999</c:v>
                </c:pt>
                <c:pt idx="4">
                  <c:v>1125.6350166</c:v>
                </c:pt>
                <c:pt idx="5">
                  <c:v>1163.1741793200001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41A-4311-B21A-04CE3644E72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1g Coir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938.04043049999984</c:v>
                </c:pt>
                <c:pt idx="1">
                  <c:v>988.09434385999987</c:v>
                </c:pt>
                <c:pt idx="2">
                  <c:v>1050.6653085600001</c:v>
                </c:pt>
                <c:pt idx="3">
                  <c:v>1150.7871096800002</c:v>
                </c:pt>
                <c:pt idx="4">
                  <c:v>1225.88513012</c:v>
                </c:pt>
                <c:pt idx="5">
                  <c:v>1250.9190739999999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41A-4311-B21A-04CE3644E72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 Combination 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Sheet1!$G$2:$G$7</c:f>
              <c:numCache>
                <c:formatCode>General</c:formatCode>
                <c:ptCount val="6"/>
                <c:pt idx="0">
                  <c:v>862.96432445999983</c:v>
                </c:pt>
                <c:pt idx="1">
                  <c:v>887.98905793999995</c:v>
                </c:pt>
                <c:pt idx="2">
                  <c:v>963.06706957999995</c:v>
                </c:pt>
                <c:pt idx="3">
                  <c:v>938.04043049999984</c:v>
                </c:pt>
                <c:pt idx="4">
                  <c:v>1025.63644628</c:v>
                </c:pt>
                <c:pt idx="5">
                  <c:v>1038.1507980199999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41A-4311-B21A-04CE3644E72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Combination B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Sheet1!$H$2:$H$7</c:f>
              <c:numCache>
                <c:formatCode>General</c:formatCode>
                <c:ptCount val="6"/>
                <c:pt idx="0">
                  <c:v>862.96432445999983</c:v>
                </c:pt>
                <c:pt idx="1">
                  <c:v>938.04043049999984</c:v>
                </c:pt>
                <c:pt idx="2">
                  <c:v>950.55367064000006</c:v>
                </c:pt>
                <c:pt idx="3">
                  <c:v>938.04043049999984</c:v>
                </c:pt>
                <c:pt idx="4">
                  <c:v>1025.63644628</c:v>
                </c:pt>
                <c:pt idx="5">
                  <c:v>1000.6082192000001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41A-4311-B21A-04CE3644E72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Combination C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Sheet1!$I$2:$I$7</c:f>
              <c:numCache>
                <c:formatCode>General</c:formatCode>
                <c:ptCount val="6"/>
                <c:pt idx="0">
                  <c:v>973.49</c:v>
                </c:pt>
                <c:pt idx="1">
                  <c:v>1039.72</c:v>
                </c:pt>
                <c:pt idx="2">
                  <c:v>1146.6099999999999</c:v>
                </c:pt>
                <c:pt idx="3">
                  <c:v>1239.71</c:v>
                </c:pt>
                <c:pt idx="4">
                  <c:v>1265.52</c:v>
                </c:pt>
                <c:pt idx="5">
                  <c:v>1286.3800000000001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41A-4311-B21A-04CE3644E72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Combination D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Sheet1!$J$2:$J$7</c:f>
              <c:numCache>
                <c:formatCode>General</c:formatCode>
                <c:ptCount val="6"/>
                <c:pt idx="0">
                  <c:v>942.21</c:v>
                </c:pt>
                <c:pt idx="1">
                  <c:v>990.18</c:v>
                </c:pt>
                <c:pt idx="2">
                  <c:v>1090.29</c:v>
                </c:pt>
                <c:pt idx="3">
                  <c:v>1159.1300000000001</c:v>
                </c:pt>
                <c:pt idx="4">
                  <c:v>1213.3599999999999</c:v>
                </c:pt>
                <c:pt idx="5">
                  <c:v>1240.48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41A-4311-B21A-04CE3644E72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Combination E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Sheet1!$K$2:$K$7</c:f>
              <c:numCache>
                <c:formatCode>General</c:formatCode>
                <c:ptCount val="6"/>
                <c:pt idx="0">
                  <c:v>978.89</c:v>
                </c:pt>
                <c:pt idx="1">
                  <c:v>1011.03</c:v>
                </c:pt>
                <c:pt idx="2">
                  <c:v>1111.1500000000001</c:v>
                </c:pt>
                <c:pt idx="3">
                  <c:v>1192.5</c:v>
                </c:pt>
                <c:pt idx="4">
                  <c:v>1286.74</c:v>
                </c:pt>
                <c:pt idx="5">
                  <c:v>1269.69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41A-4311-B21A-04CE3644E72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Combination F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Sheet1!$L$2:$L$7</c:f>
              <c:numCache>
                <c:formatCode>General</c:formatCode>
                <c:ptCount val="6"/>
                <c:pt idx="0">
                  <c:v>955.15</c:v>
                </c:pt>
                <c:pt idx="1">
                  <c:v>1017.29</c:v>
                </c:pt>
                <c:pt idx="2">
                  <c:v>1136.18</c:v>
                </c:pt>
                <c:pt idx="3">
                  <c:v>1245.24</c:v>
                </c:pt>
                <c:pt idx="4">
                  <c:v>1248.83</c:v>
                </c:pt>
                <c:pt idx="5">
                  <c:v>1291.71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41A-4311-B21A-04CE3644E72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Combination G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Sheet1!$M$2:$M$7</c:f>
              <c:numCache>
                <c:formatCode>General</c:formatCode>
                <c:ptCount val="6"/>
                <c:pt idx="0">
                  <c:v>927.61</c:v>
                </c:pt>
                <c:pt idx="1">
                  <c:v>973.49</c:v>
                </c:pt>
                <c:pt idx="2">
                  <c:v>1054.83</c:v>
                </c:pt>
                <c:pt idx="3">
                  <c:v>1189.92</c:v>
                </c:pt>
                <c:pt idx="4">
                  <c:v>1194.5899999999999</c:v>
                </c:pt>
                <c:pt idx="5">
                  <c:v>1223.79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641A-4311-B21A-04CE3644E72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Combination H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Sheet1!$N$2:$N$7</c:f>
              <c:numCache>
                <c:formatCode>General</c:formatCode>
                <c:ptCount val="6"/>
                <c:pt idx="0">
                  <c:v>935.95</c:v>
                </c:pt>
                <c:pt idx="1">
                  <c:v>983.92</c:v>
                </c:pt>
                <c:pt idx="2">
                  <c:v>1065.26</c:v>
                </c:pt>
                <c:pt idx="3">
                  <c:v>1146.6099999999999</c:v>
                </c:pt>
                <c:pt idx="4">
                  <c:v>1211.28</c:v>
                </c:pt>
                <c:pt idx="5">
                  <c:v>1238.4000000000001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641A-4311-B21A-04CE3644E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887424"/>
        <c:axId val="102889344"/>
      </c:lineChart>
      <c:catAx>
        <c:axId val="102887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IN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(min)</a:t>
                </a:r>
                <a:endParaRPr lang="en-IN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46332505474665364"/>
              <c:y val="0.9698194215882339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89344"/>
        <c:crosses val="autoZero"/>
        <c:auto val="1"/>
        <c:lblAlgn val="ctr"/>
        <c:lblOffset val="100"/>
        <c:noMultiLvlLbl val="0"/>
      </c:catAx>
      <c:valAx>
        <c:axId val="102889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GCV (kJ/kg)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87424"/>
        <c:crosses val="autoZero"/>
        <c:crossBetween val="midCat"/>
      </c:valAx>
      <c:spPr>
        <a:noFill/>
        <a:ln w="12700">
          <a:noFill/>
        </a:ln>
        <a:effectLst/>
      </c:spPr>
    </c:plotArea>
    <c:legend>
      <c:legendPos val="b"/>
      <c:layout>
        <c:manualLayout>
          <c:xMode val="edge"/>
          <c:yMode val="edge"/>
          <c:x val="0.27678307502121174"/>
          <c:y val="0.52817167857694791"/>
          <c:w val="0.70232769744103762"/>
          <c:h val="0.277577877404418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 algn="just"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160854893138357E-2"/>
          <c:y val="1.8174308137133416E-2"/>
          <c:w val="0.8989820022497188"/>
          <c:h val="0.912356796234198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Combination 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862.96432449999998</c:v>
                </c:pt>
                <c:pt idx="1">
                  <c:v>887.98905790000003</c:v>
                </c:pt>
                <c:pt idx="2">
                  <c:v>963.06706959999997</c:v>
                </c:pt>
                <c:pt idx="3">
                  <c:v>938.04043049999996</c:v>
                </c:pt>
                <c:pt idx="4">
                  <c:v>1025.636446</c:v>
                </c:pt>
                <c:pt idx="5">
                  <c:v>1038.1507979999999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11-470E-9A25-4B39BA96DF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Combination 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862.96432449999998</c:v>
                </c:pt>
                <c:pt idx="1">
                  <c:v>938.04043049999996</c:v>
                </c:pt>
                <c:pt idx="2">
                  <c:v>950.55367060000003</c:v>
                </c:pt>
                <c:pt idx="3">
                  <c:v>938.04043049999996</c:v>
                </c:pt>
                <c:pt idx="4">
                  <c:v>1025.636446</c:v>
                </c:pt>
                <c:pt idx="5">
                  <c:v>1000.608219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11-470E-9A25-4B39BA96DF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Combination 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973.49</c:v>
                </c:pt>
                <c:pt idx="1">
                  <c:v>1039.72</c:v>
                </c:pt>
                <c:pt idx="2">
                  <c:v>1146.6099999999999</c:v>
                </c:pt>
                <c:pt idx="3">
                  <c:v>1239.71</c:v>
                </c:pt>
                <c:pt idx="4">
                  <c:v>1265.52</c:v>
                </c:pt>
                <c:pt idx="5">
                  <c:v>1286.3800000000001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711-470E-9A25-4B39BA96DF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Combination 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942.21</c:v>
                </c:pt>
                <c:pt idx="1">
                  <c:v>990.18</c:v>
                </c:pt>
                <c:pt idx="2">
                  <c:v>1090.29</c:v>
                </c:pt>
                <c:pt idx="3">
                  <c:v>1159.1300000000001</c:v>
                </c:pt>
                <c:pt idx="4">
                  <c:v>1213.3599999999999</c:v>
                </c:pt>
                <c:pt idx="5">
                  <c:v>1240.48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711-470E-9A25-4B39BA96DF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Combination 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978.89</c:v>
                </c:pt>
                <c:pt idx="1">
                  <c:v>1011.03</c:v>
                </c:pt>
                <c:pt idx="2">
                  <c:v>1111.1500000000001</c:v>
                </c:pt>
                <c:pt idx="3">
                  <c:v>1192.5</c:v>
                </c:pt>
                <c:pt idx="4">
                  <c:v>1286.74</c:v>
                </c:pt>
                <c:pt idx="5">
                  <c:v>1269.69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711-470E-9A25-4B39BA96DF7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Combination F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Sheet1!$G$2:$G$7</c:f>
              <c:numCache>
                <c:formatCode>General</c:formatCode>
                <c:ptCount val="6"/>
                <c:pt idx="0">
                  <c:v>955.15</c:v>
                </c:pt>
                <c:pt idx="1">
                  <c:v>1017.29</c:v>
                </c:pt>
                <c:pt idx="2">
                  <c:v>1136.18</c:v>
                </c:pt>
                <c:pt idx="3">
                  <c:v>1245.24</c:v>
                </c:pt>
                <c:pt idx="4">
                  <c:v>1248.83</c:v>
                </c:pt>
                <c:pt idx="5">
                  <c:v>1291.71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711-470E-9A25-4B39BA96DF7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Combination G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Sheet1!$H$2:$H$7</c:f>
              <c:numCache>
                <c:formatCode>General</c:formatCode>
                <c:ptCount val="6"/>
                <c:pt idx="0">
                  <c:v>927.61</c:v>
                </c:pt>
                <c:pt idx="1">
                  <c:v>973.49</c:v>
                </c:pt>
                <c:pt idx="2">
                  <c:v>1054.83</c:v>
                </c:pt>
                <c:pt idx="3">
                  <c:v>1189.92</c:v>
                </c:pt>
                <c:pt idx="4">
                  <c:v>1194.5899999999999</c:v>
                </c:pt>
                <c:pt idx="5">
                  <c:v>1223.79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711-470E-9A25-4B39BA96DF7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Combination H</c:v>
                </c:pt>
              </c:strCache>
            </c:strRef>
          </c:tx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90</c:v>
                </c:pt>
              </c:numCache>
            </c:numRef>
          </c:cat>
          <c:val>
            <c:numRef>
              <c:f>Sheet1!$I$2:$I$7</c:f>
              <c:numCache>
                <c:formatCode>General</c:formatCode>
                <c:ptCount val="6"/>
                <c:pt idx="0">
                  <c:v>935.95</c:v>
                </c:pt>
                <c:pt idx="1">
                  <c:v>983.92</c:v>
                </c:pt>
                <c:pt idx="2">
                  <c:v>1065.26</c:v>
                </c:pt>
                <c:pt idx="3">
                  <c:v>1146.6099999999999</c:v>
                </c:pt>
                <c:pt idx="4">
                  <c:v>1211.28</c:v>
                </c:pt>
                <c:pt idx="5">
                  <c:v>1238.4000000000001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711-470E-9A25-4B39BA96D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819328"/>
        <c:axId val="102821248"/>
      </c:lineChart>
      <c:catAx>
        <c:axId val="102819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IN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(min)</a:t>
                </a:r>
                <a:endParaRPr lang="en-IN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5426638715615093"/>
              <c:y val="0.3489456428083865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21248"/>
        <c:crosses val="autoZero"/>
        <c:auto val="1"/>
        <c:lblAlgn val="ctr"/>
        <c:lblOffset val="100"/>
        <c:noMultiLvlLbl val="0"/>
      </c:catAx>
      <c:valAx>
        <c:axId val="10282124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GCV (kJ/kg)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19328"/>
        <c:crosses val="autoZero"/>
        <c:crossBetween val="midCat"/>
      </c:valAx>
      <c:spPr>
        <a:noFill/>
        <a:ln w="12700">
          <a:noFill/>
        </a:ln>
        <a:effectLst/>
      </c:spPr>
    </c:plotArea>
    <c:legend>
      <c:legendPos val="r"/>
      <c:layout>
        <c:manualLayout>
          <c:xMode val="edge"/>
          <c:yMode val="edge"/>
          <c:x val="0.44227204553976207"/>
          <c:y val="0.59419986049825246"/>
          <c:w val="0.51660241333469681"/>
          <c:h val="0.29688746983367964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84236737614276"/>
          <c:y val="2.7352844752499064E-2"/>
          <c:w val="0.79813882070409237"/>
          <c:h val="0.873760936132983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Sawdust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1025.7380000000001</c:v>
                </c:pt>
                <c:pt idx="1">
                  <c:v>1088.3240000000001</c:v>
                </c:pt>
                <c:pt idx="2">
                  <c:v>1263.5899999999999</c:v>
                </c:pt>
                <c:pt idx="3">
                  <c:v>1326.194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1A-429D-858D-C66718D976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Activated Sawdust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1251.07</c:v>
                </c:pt>
                <c:pt idx="1">
                  <c:v>1301.152</c:v>
                </c:pt>
                <c:pt idx="2">
                  <c:v>1401.325</c:v>
                </c:pt>
                <c:pt idx="3">
                  <c:v>1451.4169999999999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1A-429D-858D-C66718D97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961920"/>
        <c:axId val="102963840"/>
      </c:lineChart>
      <c:catAx>
        <c:axId val="1029619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/>
                  <a:t>Time (min)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12700">
            <a:solidFill>
              <a:schemeClr val="tx1"/>
            </a:solidFill>
          </a:ln>
        </c:spPr>
        <c:crossAx val="102963840"/>
        <c:crosses val="autoZero"/>
        <c:auto val="1"/>
        <c:lblAlgn val="ctr"/>
        <c:lblOffset val="100"/>
        <c:noMultiLvlLbl val="0"/>
      </c:catAx>
      <c:valAx>
        <c:axId val="10296384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IN"/>
                  <a:t>GCV (kJ/kg)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12700">
            <a:solidFill>
              <a:schemeClr val="tx1"/>
            </a:solidFill>
          </a:ln>
        </c:spPr>
        <c:crossAx val="102961920"/>
        <c:crosses val="autoZero"/>
        <c:crossBetween val="midCat"/>
      </c:valAx>
      <c:spPr>
        <a:noFill/>
      </c:spPr>
    </c:plotArea>
    <c:legend>
      <c:legendPos val="r"/>
      <c:layout>
        <c:manualLayout>
          <c:xMode val="edge"/>
          <c:yMode val="edge"/>
          <c:x val="0.64505633658140915"/>
          <c:y val="0.46929261446485854"/>
          <c:w val="0.24814661325229084"/>
          <c:h val="0.28336523038786821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A0AF2-9951-4722-978F-3CC1A53BAF6D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41AAE-7D29-432E-A686-8CC586AD0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587449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CE66D-A5D1-43C8-9978-8800AC6BC7A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D4A75-CC70-4F30-A5E5-001CBCE72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87922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55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3DB6-F05B-4D6C-A643-2093210EB8C1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7199F-C2CD-4FCB-A5AF-EA6D58271226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2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6F-5FF0-481D-B2FC-61226268948C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8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CE63-6710-4ADE-B225-0E89F47D3D97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0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837E-8E8A-4A91-89D8-452358803B29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6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40FE-1EE2-47EA-A976-FD1AE5AB3AFB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160-9E68-4004-AED2-E82E2098C5AE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4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8651-9B00-4FB5-8043-7077143F82F9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2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80D5D-67FC-439E-AB17-9EA2BBD46589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4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0F7A-8290-414B-ACBA-FEFF1E548113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5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DB6D-2983-4B90-9CFF-8A7949DBB16B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9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A1E9B-E869-467D-BE52-ACE18698CDDB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1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723" y="118961"/>
            <a:ext cx="108555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Recovery of Sugars from Waste Soft Drinks</a:t>
            </a:r>
            <a:endParaRPr lang="en-US" sz="4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http://upload.wikimedia.org/wikipedia/en/6/6f/Vtu.jpe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7F1E4F-1CFF-5643-939E-217C01CDF565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74062" y="3715412"/>
            <a:ext cx="60928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BY ABDUL AHAD KHAN                     </a:t>
            </a:r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09732" y="5496838"/>
            <a:ext cx="52251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BENGALURU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253219"/>
            <a:ext cx="10799319" cy="111134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EXPERIMENTAL EXECUTION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92971"/>
            <a:ext cx="10014112" cy="5464100"/>
          </a:xfrm>
        </p:spPr>
        <p:txBody>
          <a:bodyPr numCol="2">
            <a:noAutofit/>
          </a:bodyPr>
          <a:lstStyle/>
          <a:p>
            <a:pPr marL="114300" indent="0" algn="just">
              <a:buNone/>
            </a:pPr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ADSORPTION</a:t>
            </a:r>
          </a:p>
          <a:p>
            <a:pPr marL="114300" indent="0" algn="just">
              <a:buNone/>
            </a:pPr>
            <a:endParaRPr lang="en-US" sz="24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series of adsorption experiments were carried out at room temperature (25°C). All adsorption experiments were performed on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wrist action shaker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120 rpm using 250 ml conical flasks. 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different proposed materials and their combinations were used for adsorption as  mentioned below: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of the samples are made from saw dust as they are very good adsorbents  with large surface area.</a:t>
            </a:r>
            <a:endParaRPr lang="en-US" sz="24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Bishrant\Downloads\WhatsApp Image 2017-05-01 at 11.02.42 A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1652" r="15795" b="4290"/>
          <a:stretch/>
        </p:blipFill>
        <p:spPr bwMode="auto">
          <a:xfrm>
            <a:off x="5751309" y="2584580"/>
            <a:ext cx="6348111" cy="406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64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3219"/>
            <a:ext cx="8596668" cy="111134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EXPERIMENTAL EXECUTION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92971"/>
            <a:ext cx="10014112" cy="5464100"/>
          </a:xfrm>
        </p:spPr>
        <p:txBody>
          <a:bodyPr numCol="2">
            <a:noAutofit/>
          </a:bodyPr>
          <a:lstStyle/>
          <a:p>
            <a:pPr algn="just"/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PELLETIZING:</a:t>
            </a:r>
          </a:p>
          <a:p>
            <a:pPr marL="0" indent="0" algn="just">
              <a:buNone/>
            </a:pPr>
            <a:endParaRPr lang="en-US" sz="24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of each of the adsorbed sample is weighed and made 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into small pellets using a screw type pelletizer.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adsorbent is determined and pelletized to form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briquettes.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Briquettes serve as an alternate fuel.</a:t>
            </a:r>
          </a:p>
        </p:txBody>
      </p:sp>
      <p:pic>
        <p:nvPicPr>
          <p:cNvPr id="2050" name="Picture 2" descr="C:\Users\Bishrant\Downloads\WhatsApp Image 2017-05-01 at 11.02.41 A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t="-7437" r="-18979" b="5109"/>
          <a:stretch/>
        </p:blipFill>
        <p:spPr bwMode="auto">
          <a:xfrm>
            <a:off x="6092890" y="728567"/>
            <a:ext cx="6099109" cy="590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5374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3219"/>
            <a:ext cx="10344104" cy="111134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EXPERIMENTAL EXECUTION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7" y="972766"/>
            <a:ext cx="12055813" cy="58852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different proposed materials and their combinations were used for adsorption as mentioned below:</a:t>
            </a:r>
          </a:p>
          <a:p>
            <a:pPr lvl="0"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1: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150g of sawdust in 1000ml Pepsi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2: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 of sawdust in 20ml Pepsi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3: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 of activated sawdust in 20ml Pepsi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C:\Users\Bishrant\Downloads\sawd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7" y="2435251"/>
            <a:ext cx="2649447" cy="198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36187" y="5029719"/>
            <a:ext cx="6096000" cy="885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4:</a:t>
            </a:r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I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2g of sawdust in 40ml Pepsi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759" y="4598728"/>
            <a:ext cx="2914141" cy="2182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160" y="4589224"/>
            <a:ext cx="2920237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4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49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EXPERIMENTAL EXECUTION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2494"/>
            <a:ext cx="12192000" cy="6001966"/>
          </a:xfrm>
        </p:spPr>
        <p:txBody>
          <a:bodyPr numCol="2"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5: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 of rice husk in 20ml Pepsi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6: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 of coir in 20ml Pepsi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7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(combination A):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0.5g of each of saw dust, coir and rice husk in 30ml Pepsi </a:t>
            </a:r>
          </a:p>
          <a:p>
            <a:pPr marL="0" lv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8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(combination B)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 of each of saw dust, coir and rice husk in 60ml Pepsi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9 (combination C):</a:t>
            </a:r>
            <a:endParaRPr lang="en-I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 of saw dust, 1g of rice husk and 2g of coir in the ratio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3:1:2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120ml Pepsi.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81936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71" y="2359156"/>
            <a:ext cx="5816424" cy="43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78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094"/>
            <a:ext cx="10515600" cy="7684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EXPERIMENTAL EXECUTION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6579"/>
            <a:ext cx="12192000" cy="5924144"/>
          </a:xfrm>
        </p:spPr>
        <p:txBody>
          <a:bodyPr numCol="2">
            <a:normAutofit/>
          </a:bodyPr>
          <a:lstStyle/>
          <a:p>
            <a:pPr marL="0" lv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10 (combination D):</a:t>
            </a:r>
            <a:endParaRPr lang="en-I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2g of saw dust, 3g of rice husk and 1g of coir in the ratio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2:3:1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120ml Pepsi.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11 (combination E):</a:t>
            </a:r>
            <a:endParaRPr lang="en-I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2g of saw dust, 1g of rice husk and 3g of coir in the ratio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2:1:3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120ml Pepsi.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12 (combination F):</a:t>
            </a:r>
            <a:endParaRPr lang="en-I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 of saw dust, 2g of rice husk and 1g of coir in the ratio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3:2:1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120ml Pepsi.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13 (combination G):</a:t>
            </a:r>
            <a:endParaRPr lang="en-I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 of saw dust, 3g of rice husk and 2g of coir in the ratio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1:3:2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120ml Pepsi.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14 (combination H):</a:t>
            </a:r>
            <a:endParaRPr lang="en-IN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 of saw dust, 2g of rice husk and 3g of coir in the ratio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1:2:3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120ml Pepsi.</a:t>
            </a: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7890" b="11430"/>
          <a:stretch/>
        </p:blipFill>
        <p:spPr>
          <a:xfrm>
            <a:off x="8899847" y="4145966"/>
            <a:ext cx="3183295" cy="2672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5109" b="17959"/>
          <a:stretch/>
        </p:blipFill>
        <p:spPr>
          <a:xfrm>
            <a:off x="6211874" y="4145966"/>
            <a:ext cx="2073710" cy="26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5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253220"/>
            <a:ext cx="10966675" cy="73975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EXPERIMENTAL EXECUTION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92971"/>
            <a:ext cx="10014112" cy="5464100"/>
          </a:xfrm>
        </p:spPr>
        <p:txBody>
          <a:bodyPr numCol="2">
            <a:no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CALORIFIC VALUE:</a:t>
            </a:r>
          </a:p>
          <a:p>
            <a:pPr marL="0" indent="0">
              <a:buNone/>
            </a:pPr>
            <a:endParaRPr lang="en-US" sz="28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adsorbed sample in each case is tested for its calorific value to note the increase in calorific value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calorific value is dur to adsorption of sugar. 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by using a bomb calorimeter the amount of sugar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adsorbed is indirectly determined.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Bishrant\Downloads\bomb-calorimeter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199" y="1990538"/>
            <a:ext cx="5727809" cy="38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777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253219"/>
            <a:ext cx="10616479" cy="111134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RESULTS OBTAINED 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594978"/>
              </p:ext>
            </p:extLst>
          </p:nvPr>
        </p:nvGraphicFramePr>
        <p:xfrm>
          <a:off x="677334" y="1364569"/>
          <a:ext cx="5554506" cy="22849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3186">
                  <a:extLst>
                    <a:ext uri="{9D8B030D-6E8A-4147-A177-3AD203B41FA5}">
                      <a16:colId xmlns:a16="http://schemas.microsoft.com/office/drawing/2014/main" val="978836245"/>
                    </a:ext>
                  </a:extLst>
                </a:gridCol>
                <a:gridCol w="1743186">
                  <a:extLst>
                    <a:ext uri="{9D8B030D-6E8A-4147-A177-3AD203B41FA5}">
                      <a16:colId xmlns:a16="http://schemas.microsoft.com/office/drawing/2014/main" val="2059768141"/>
                    </a:ext>
                  </a:extLst>
                </a:gridCol>
                <a:gridCol w="2068134">
                  <a:extLst>
                    <a:ext uri="{9D8B030D-6E8A-4147-A177-3AD203B41FA5}">
                      <a16:colId xmlns:a16="http://schemas.microsoft.com/office/drawing/2014/main" val="2299681157"/>
                    </a:ext>
                  </a:extLst>
                </a:gridCol>
              </a:tblGrid>
              <a:tr h="4642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Adsorption time (min)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Gross Calorific Value(kJ/kg)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468944"/>
                  </a:ext>
                </a:extLst>
              </a:tr>
              <a:tr h="303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1025.738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36796141"/>
                  </a:ext>
                </a:extLst>
              </a:tr>
              <a:tr h="303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1088.324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86776098"/>
                  </a:ext>
                </a:extLst>
              </a:tr>
              <a:tr h="303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1263.59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62638637"/>
                  </a:ext>
                </a:extLst>
              </a:tr>
              <a:tr h="303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45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1.06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1326.194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40143444"/>
                  </a:ext>
                </a:extLst>
              </a:tr>
              <a:tr h="303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1338.716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0562968"/>
                  </a:ext>
                </a:extLst>
              </a:tr>
              <a:tr h="303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1.08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1351.237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1991085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77334" y="1072180"/>
            <a:ext cx="137603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(1g sawdust)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204318"/>
              </p:ext>
            </p:extLst>
          </p:nvPr>
        </p:nvGraphicFramePr>
        <p:xfrm>
          <a:off x="6231840" y="1364568"/>
          <a:ext cx="4698756" cy="2284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4615">
                  <a:extLst>
                    <a:ext uri="{9D8B030D-6E8A-4147-A177-3AD203B41FA5}">
                      <a16:colId xmlns:a16="http://schemas.microsoft.com/office/drawing/2014/main" val="2416546209"/>
                    </a:ext>
                  </a:extLst>
                </a:gridCol>
                <a:gridCol w="1474615">
                  <a:extLst>
                    <a:ext uri="{9D8B030D-6E8A-4147-A177-3AD203B41FA5}">
                      <a16:colId xmlns:a16="http://schemas.microsoft.com/office/drawing/2014/main" val="485381583"/>
                    </a:ext>
                  </a:extLst>
                </a:gridCol>
                <a:gridCol w="1749526">
                  <a:extLst>
                    <a:ext uri="{9D8B030D-6E8A-4147-A177-3AD203B41FA5}">
                      <a16:colId xmlns:a16="http://schemas.microsoft.com/office/drawing/2014/main" val="3377718190"/>
                    </a:ext>
                  </a:extLst>
                </a:gridCol>
              </a:tblGrid>
              <a:tr h="4755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Adsorption time (min)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8271679"/>
                  </a:ext>
                </a:extLst>
              </a:tr>
              <a:tr h="2238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887.9139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1168254"/>
                  </a:ext>
                </a:extLst>
              </a:tr>
              <a:tr h="3171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925.4458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70696964"/>
                  </a:ext>
                </a:extLst>
              </a:tr>
              <a:tr h="3171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988.0014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8108205"/>
                  </a:ext>
                </a:extLst>
              </a:tr>
              <a:tr h="3171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1050.56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37432255"/>
                  </a:ext>
                </a:extLst>
              </a:tr>
              <a:tr h="3171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1125.635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66139417"/>
                  </a:ext>
                </a:extLst>
              </a:tr>
              <a:tr h="3171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1163.174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9203583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166785" y="1087569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5 (1g rice husk)</a:t>
            </a:r>
            <a:endParaRPr lang="en-US" sz="14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846714"/>
              </p:ext>
            </p:extLst>
          </p:nvPr>
        </p:nvGraphicFramePr>
        <p:xfrm>
          <a:off x="573235" y="4348001"/>
          <a:ext cx="5658605" cy="23683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5964">
                  <a:extLst>
                    <a:ext uri="{9D8B030D-6E8A-4147-A177-3AD203B41FA5}">
                      <a16:colId xmlns:a16="http://schemas.microsoft.com/office/drawing/2014/main" val="795332139"/>
                    </a:ext>
                  </a:extLst>
                </a:gridCol>
                <a:gridCol w="1775964">
                  <a:extLst>
                    <a:ext uri="{9D8B030D-6E8A-4147-A177-3AD203B41FA5}">
                      <a16:colId xmlns:a16="http://schemas.microsoft.com/office/drawing/2014/main" val="816114059"/>
                    </a:ext>
                  </a:extLst>
                </a:gridCol>
                <a:gridCol w="2106677">
                  <a:extLst>
                    <a:ext uri="{9D8B030D-6E8A-4147-A177-3AD203B41FA5}">
                      <a16:colId xmlns:a16="http://schemas.microsoft.com/office/drawing/2014/main" val="3043559880"/>
                    </a:ext>
                  </a:extLst>
                </a:gridCol>
              </a:tblGrid>
              <a:tr h="4079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Adsorption time (min)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Gross Calorific Value(kJ/kg)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4906257"/>
                  </a:ext>
                </a:extLst>
              </a:tr>
              <a:tr h="34277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0.75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938.0404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84740003"/>
                  </a:ext>
                </a:extLst>
              </a:tr>
              <a:tr h="24649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988.0943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790781"/>
                  </a:ext>
                </a:extLst>
              </a:tr>
              <a:tr h="34277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1050.665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8388390"/>
                  </a:ext>
                </a:extLst>
              </a:tr>
              <a:tr h="34277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1150.787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09263856"/>
                  </a:ext>
                </a:extLst>
              </a:tr>
              <a:tr h="34277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1225.885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64506295"/>
                  </a:ext>
                </a:extLst>
              </a:tr>
              <a:tr h="34277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90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1.00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1250.919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2481731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893991"/>
              </p:ext>
            </p:extLst>
          </p:nvPr>
        </p:nvGraphicFramePr>
        <p:xfrm>
          <a:off x="6231840" y="4352724"/>
          <a:ext cx="4698757" cy="23529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4640">
                  <a:extLst>
                    <a:ext uri="{9D8B030D-6E8A-4147-A177-3AD203B41FA5}">
                      <a16:colId xmlns:a16="http://schemas.microsoft.com/office/drawing/2014/main" val="2758567453"/>
                    </a:ext>
                  </a:extLst>
                </a:gridCol>
                <a:gridCol w="1474640">
                  <a:extLst>
                    <a:ext uri="{9D8B030D-6E8A-4147-A177-3AD203B41FA5}">
                      <a16:colId xmlns:a16="http://schemas.microsoft.com/office/drawing/2014/main" val="611433461"/>
                    </a:ext>
                  </a:extLst>
                </a:gridCol>
                <a:gridCol w="1749477">
                  <a:extLst>
                    <a:ext uri="{9D8B030D-6E8A-4147-A177-3AD203B41FA5}">
                      <a16:colId xmlns:a16="http://schemas.microsoft.com/office/drawing/2014/main" val="4086305148"/>
                    </a:ext>
                  </a:extLst>
                </a:gridCol>
              </a:tblGrid>
              <a:tr h="4222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Adsorption time (min)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0466022"/>
                  </a:ext>
                </a:extLst>
              </a:tr>
              <a:tr h="32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1050.772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71447897"/>
                  </a:ext>
                </a:extLst>
              </a:tr>
              <a:tr h="3172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1088.324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69272337"/>
                  </a:ext>
                </a:extLst>
              </a:tr>
              <a:tr h="32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1301.152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4735833"/>
                  </a:ext>
                </a:extLst>
              </a:tr>
              <a:tr h="32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1.07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1338.716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23606739"/>
                  </a:ext>
                </a:extLst>
              </a:tr>
              <a:tr h="32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1338.716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62067944"/>
                  </a:ext>
                </a:extLst>
              </a:tr>
              <a:tr h="322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90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1.09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1363.759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9211882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73235" y="3938880"/>
            <a:ext cx="2929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</a:t>
            </a:r>
            <a:r>
              <a:rPr lang="en-US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(1g coir</a:t>
            </a:r>
            <a:r>
              <a:rPr lang="en-US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66785" y="3965222"/>
            <a:ext cx="4501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4 (2g sawdust)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16</a:t>
            </a:fld>
            <a:endParaRPr lang="en-US" dirty="0"/>
          </a:p>
        </p:txBody>
      </p:sp>
      <p:pic>
        <p:nvPicPr>
          <p:cNvPr id="12" name="Picture 11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97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3219"/>
            <a:ext cx="10869398" cy="111134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RESULTS OBTAINED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21469"/>
              </p:ext>
            </p:extLst>
          </p:nvPr>
        </p:nvGraphicFramePr>
        <p:xfrm>
          <a:off x="492371" y="1364568"/>
          <a:ext cx="5833289" cy="21101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0810">
                  <a:extLst>
                    <a:ext uri="{9D8B030D-6E8A-4147-A177-3AD203B41FA5}">
                      <a16:colId xmlns:a16="http://schemas.microsoft.com/office/drawing/2014/main" val="1031950888"/>
                    </a:ext>
                  </a:extLst>
                </a:gridCol>
                <a:gridCol w="1830810">
                  <a:extLst>
                    <a:ext uri="{9D8B030D-6E8A-4147-A177-3AD203B41FA5}">
                      <a16:colId xmlns:a16="http://schemas.microsoft.com/office/drawing/2014/main" val="3405526916"/>
                    </a:ext>
                  </a:extLst>
                </a:gridCol>
                <a:gridCol w="2171669">
                  <a:extLst>
                    <a:ext uri="{9D8B030D-6E8A-4147-A177-3AD203B41FA5}">
                      <a16:colId xmlns:a16="http://schemas.microsoft.com/office/drawing/2014/main" val="3321084502"/>
                    </a:ext>
                  </a:extLst>
                </a:gridCol>
              </a:tblGrid>
              <a:tr h="3682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Adsorption time (min)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Rise in temp (°C)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Gross Calorific Value(kJ/kg)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923378"/>
                  </a:ext>
                </a:extLst>
              </a:tr>
              <a:tr h="304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862.9643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80568137"/>
                  </a:ext>
                </a:extLst>
              </a:tr>
              <a:tr h="29938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0.71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887.9891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13583356"/>
                  </a:ext>
                </a:extLst>
              </a:tr>
              <a:tr h="225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963.0671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89866554"/>
                  </a:ext>
                </a:extLst>
              </a:tr>
              <a:tr h="304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938.0404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3212811"/>
                  </a:ext>
                </a:extLst>
              </a:tr>
              <a:tr h="304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0.82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1025.636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28242090"/>
                  </a:ext>
                </a:extLst>
              </a:tr>
              <a:tr h="304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1038.151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476666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92370" y="1056791"/>
            <a:ext cx="25884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7 (</a:t>
            </a: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.5g 1:1:1 In 30ml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777770"/>
              </p:ext>
            </p:extLst>
          </p:nvPr>
        </p:nvGraphicFramePr>
        <p:xfrm>
          <a:off x="6325659" y="1364567"/>
          <a:ext cx="4900359" cy="21483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7870">
                  <a:extLst>
                    <a:ext uri="{9D8B030D-6E8A-4147-A177-3AD203B41FA5}">
                      <a16:colId xmlns:a16="http://schemas.microsoft.com/office/drawing/2014/main" val="350220021"/>
                    </a:ext>
                  </a:extLst>
                </a:gridCol>
                <a:gridCol w="1537870">
                  <a:extLst>
                    <a:ext uri="{9D8B030D-6E8A-4147-A177-3AD203B41FA5}">
                      <a16:colId xmlns:a16="http://schemas.microsoft.com/office/drawing/2014/main" val="2407961821"/>
                    </a:ext>
                  </a:extLst>
                </a:gridCol>
                <a:gridCol w="1824619">
                  <a:extLst>
                    <a:ext uri="{9D8B030D-6E8A-4147-A177-3AD203B41FA5}">
                      <a16:colId xmlns:a16="http://schemas.microsoft.com/office/drawing/2014/main" val="3885463408"/>
                    </a:ext>
                  </a:extLst>
                </a:gridCol>
              </a:tblGrid>
              <a:tr h="3516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Adsorption time (min) 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6898665"/>
                  </a:ext>
                </a:extLst>
              </a:tr>
              <a:tr h="2907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862.9643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87511729"/>
                  </a:ext>
                </a:extLst>
              </a:tr>
              <a:tr h="2862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0.75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938.0404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99278387"/>
                  </a:ext>
                </a:extLst>
              </a:tr>
              <a:tr h="2907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950.5537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84506742"/>
                  </a:ext>
                </a:extLst>
              </a:tr>
              <a:tr h="2907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938.0404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30966055"/>
                  </a:ext>
                </a:extLst>
              </a:tr>
              <a:tr h="2907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1025.636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42736192"/>
                  </a:ext>
                </a:extLst>
              </a:tr>
              <a:tr h="2907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1000.608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75359988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325658" y="1072178"/>
            <a:ext cx="245258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8 (</a:t>
            </a: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1g 1:1:1 in 60ml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0257754"/>
              </p:ext>
            </p:extLst>
          </p:nvPr>
        </p:nvGraphicFramePr>
        <p:xfrm>
          <a:off x="492370" y="4586068"/>
          <a:ext cx="5648325" cy="1978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2920">
                  <a:extLst>
                    <a:ext uri="{9D8B030D-6E8A-4147-A177-3AD203B41FA5}">
                      <a16:colId xmlns:a16="http://schemas.microsoft.com/office/drawing/2014/main" val="2753866789"/>
                    </a:ext>
                  </a:extLst>
                </a:gridCol>
                <a:gridCol w="1772920">
                  <a:extLst>
                    <a:ext uri="{9D8B030D-6E8A-4147-A177-3AD203B41FA5}">
                      <a16:colId xmlns:a16="http://schemas.microsoft.com/office/drawing/2014/main" val="1593490145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4279540044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Adsorption time (min)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78807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973.49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87313956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1039.72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83078107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1146.61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9563381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1239.71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56243347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1265.52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92453354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1286.38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08367537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390990"/>
              </p:ext>
            </p:extLst>
          </p:nvPr>
        </p:nvGraphicFramePr>
        <p:xfrm>
          <a:off x="6140695" y="4586067"/>
          <a:ext cx="5085324" cy="1978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6203">
                  <a:extLst>
                    <a:ext uri="{9D8B030D-6E8A-4147-A177-3AD203B41FA5}">
                      <a16:colId xmlns:a16="http://schemas.microsoft.com/office/drawing/2014/main" val="3525503145"/>
                    </a:ext>
                  </a:extLst>
                </a:gridCol>
                <a:gridCol w="1596203">
                  <a:extLst>
                    <a:ext uri="{9D8B030D-6E8A-4147-A177-3AD203B41FA5}">
                      <a16:colId xmlns:a16="http://schemas.microsoft.com/office/drawing/2014/main" val="4222753499"/>
                    </a:ext>
                  </a:extLst>
                </a:gridCol>
                <a:gridCol w="1892918">
                  <a:extLst>
                    <a:ext uri="{9D8B030D-6E8A-4147-A177-3AD203B41FA5}">
                      <a16:colId xmlns:a16="http://schemas.microsoft.com/office/drawing/2014/main" val="2132679573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Adsorption time (min)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82365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978.89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0870671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1011.03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42794754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1111.15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11649367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1192.50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5624335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1286.74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55063403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1269.69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308375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65119" y="4278290"/>
            <a:ext cx="2416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9 (3:1:2g in 120ml)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08635" y="4240134"/>
            <a:ext cx="2495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11 (2:1:3g in 120ml)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Picture 11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8495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253219"/>
            <a:ext cx="10956947" cy="111134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RESULTS OBTAINED</a:t>
            </a:r>
            <a:br>
              <a:rPr lang="en-US" sz="3600" dirty="0">
                <a:solidFill>
                  <a:srgbClr val="00B050"/>
                </a:solidFill>
              </a:rPr>
            </a:b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29400"/>
              </p:ext>
            </p:extLst>
          </p:nvPr>
        </p:nvGraphicFramePr>
        <p:xfrm>
          <a:off x="447675" y="1617787"/>
          <a:ext cx="5648325" cy="1978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2920">
                  <a:extLst>
                    <a:ext uri="{9D8B030D-6E8A-4147-A177-3AD203B41FA5}">
                      <a16:colId xmlns:a16="http://schemas.microsoft.com/office/drawing/2014/main" val="1147227320"/>
                    </a:ext>
                  </a:extLst>
                </a:gridCol>
                <a:gridCol w="1772920">
                  <a:extLst>
                    <a:ext uri="{9D8B030D-6E8A-4147-A177-3AD203B41FA5}">
                      <a16:colId xmlns:a16="http://schemas.microsoft.com/office/drawing/2014/main" val="25496384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1408743886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Adsorption time (min)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1885039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942.21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03686369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990.18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053488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1090.29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41582338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1159.13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8763027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1213.36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29791863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1240.48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107243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7675" y="1356177"/>
            <a:ext cx="31089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10 (</a:t>
            </a: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2:3:1g in 120ml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5998" y="1395343"/>
            <a:ext cx="3407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12 (3:2:1g in 120ml)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3717269"/>
              </p:ext>
            </p:extLst>
          </p:nvPr>
        </p:nvGraphicFramePr>
        <p:xfrm>
          <a:off x="6095999" y="1626178"/>
          <a:ext cx="5200357" cy="19696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2310">
                  <a:extLst>
                    <a:ext uri="{9D8B030D-6E8A-4147-A177-3AD203B41FA5}">
                      <a16:colId xmlns:a16="http://schemas.microsoft.com/office/drawing/2014/main" val="1252223011"/>
                    </a:ext>
                  </a:extLst>
                </a:gridCol>
                <a:gridCol w="1632310">
                  <a:extLst>
                    <a:ext uri="{9D8B030D-6E8A-4147-A177-3AD203B41FA5}">
                      <a16:colId xmlns:a16="http://schemas.microsoft.com/office/drawing/2014/main" val="2579404285"/>
                    </a:ext>
                  </a:extLst>
                </a:gridCol>
                <a:gridCol w="1935737">
                  <a:extLst>
                    <a:ext uri="{9D8B030D-6E8A-4147-A177-3AD203B41FA5}">
                      <a16:colId xmlns:a16="http://schemas.microsoft.com/office/drawing/2014/main" val="2219974284"/>
                    </a:ext>
                  </a:extLst>
                </a:gridCol>
              </a:tblGrid>
              <a:tr h="267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Adsorption time (min)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568367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0.77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955.15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89716536"/>
                  </a:ext>
                </a:extLst>
              </a:tr>
              <a:tr h="2800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1017.29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35779533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1136.18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3643850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1245.24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4630027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1248.83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61056253"/>
                  </a:ext>
                </a:extLst>
              </a:tr>
              <a:tr h="2845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90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1.01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1291.71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5128230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70922"/>
              </p:ext>
            </p:extLst>
          </p:nvPr>
        </p:nvGraphicFramePr>
        <p:xfrm>
          <a:off x="447675" y="4743450"/>
          <a:ext cx="5648325" cy="1978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2920">
                  <a:extLst>
                    <a:ext uri="{9D8B030D-6E8A-4147-A177-3AD203B41FA5}">
                      <a16:colId xmlns:a16="http://schemas.microsoft.com/office/drawing/2014/main" val="2528898623"/>
                    </a:ext>
                  </a:extLst>
                </a:gridCol>
                <a:gridCol w="1772920">
                  <a:extLst>
                    <a:ext uri="{9D8B030D-6E8A-4147-A177-3AD203B41FA5}">
                      <a16:colId xmlns:a16="http://schemas.microsoft.com/office/drawing/2014/main" val="220845699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4103975537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Adsorption time (min)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277167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935.95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33985501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983.92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2611402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1065.26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88214995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1146.61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1342052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1211.28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3247818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1238.40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26360436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653594"/>
              </p:ext>
            </p:extLst>
          </p:nvPr>
        </p:nvGraphicFramePr>
        <p:xfrm>
          <a:off x="6095998" y="4743450"/>
          <a:ext cx="5200358" cy="1978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2310">
                  <a:extLst>
                    <a:ext uri="{9D8B030D-6E8A-4147-A177-3AD203B41FA5}">
                      <a16:colId xmlns:a16="http://schemas.microsoft.com/office/drawing/2014/main" val="1872851542"/>
                    </a:ext>
                  </a:extLst>
                </a:gridCol>
                <a:gridCol w="1632310">
                  <a:extLst>
                    <a:ext uri="{9D8B030D-6E8A-4147-A177-3AD203B41FA5}">
                      <a16:colId xmlns:a16="http://schemas.microsoft.com/office/drawing/2014/main" val="380349541"/>
                    </a:ext>
                  </a:extLst>
                </a:gridCol>
                <a:gridCol w="1935738">
                  <a:extLst>
                    <a:ext uri="{9D8B030D-6E8A-4147-A177-3AD203B41FA5}">
                      <a16:colId xmlns:a16="http://schemas.microsoft.com/office/drawing/2014/main" val="4101846051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Adsorption time (min)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86327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927.61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6165814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973.49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894779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1054.83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784597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1189.92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9808878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1194.59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22890664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90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1223.79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1223807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073556" y="4417331"/>
            <a:ext cx="2523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14 (1:2:3g in 120ml</a:t>
            </a:r>
            <a:r>
              <a:rPr lang="en-US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675" y="4448108"/>
            <a:ext cx="2505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13 (1:3:2g in 120ml)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18</a:t>
            </a:fld>
            <a:endParaRPr lang="en-US" dirty="0"/>
          </a:p>
        </p:txBody>
      </p:sp>
      <p:pic>
        <p:nvPicPr>
          <p:cNvPr id="12" name="Picture 11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155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53" y="77821"/>
            <a:ext cx="12101209" cy="11284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EXPERIMENTAL EXECUTION</a:t>
            </a:r>
            <a:br>
              <a:rPr lang="en-US" sz="4400" dirty="0">
                <a:solidFill>
                  <a:schemeClr val="accent6"/>
                </a:solidFill>
              </a:rPr>
            </a:br>
            <a:endParaRPr lang="en-US" sz="4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65111"/>
                <a:ext cx="12192000" cy="5663826"/>
              </a:xfrm>
            </p:spPr>
            <p:txBody>
              <a:bodyPr numCol="1">
                <a:normAutofit/>
              </a:bodyPr>
              <a:lstStyle/>
              <a:p>
                <a:r>
                  <a:rPr lang="en-US" b="1" u="sng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OF SAW DUST</a:t>
                </a: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activate the saw dust,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1:10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volume to weight ratio of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HCl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</a:p>
              <a:p>
                <a:pPr marL="0" indent="0" algn="just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saw dust is taken in a total reflux distillation column and refluxed for </a:t>
                </a: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hours at a temperature of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About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saw dust is taken in a 1l distillation round bottom flask, to</a:t>
                </a:r>
              </a:p>
              <a:p>
                <a:pPr marL="0" indent="0" algn="just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this,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250ml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10N HCL is added and refluxed.</a:t>
                </a:r>
              </a:p>
              <a:p>
                <a:pPr marL="0" indent="0" algn="just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obtained mixture is filtered using a filter paper and the activated </a:t>
                </a:r>
              </a:p>
              <a:p>
                <a:pPr marL="0" indent="0" algn="just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saw dust left as filter cake is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washed with water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dried using a tray</a:t>
                </a:r>
              </a:p>
              <a:p>
                <a:pPr marL="0" indent="0" algn="just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drier.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65111"/>
                <a:ext cx="12192000" cy="5663826"/>
              </a:xfrm>
              <a:blipFill>
                <a:blip r:embed="rId2"/>
                <a:stretch>
                  <a:fillRect l="-900" t="-1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C:\Users\Bishrant\Downloads\WhatsApp Image 2017-05-01 at 11.02.48 AM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0" t="-1107" r="19918" b="1107"/>
          <a:stretch/>
        </p:blipFill>
        <p:spPr bwMode="auto">
          <a:xfrm>
            <a:off x="9219124" y="-42585"/>
            <a:ext cx="2972876" cy="690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http://www.ictiee.org/img/bmsce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07261" y="77821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upload.wikimedia.org/wikipedia/en/6/6f/Vtu.jpe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77363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603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23" y="0"/>
            <a:ext cx="101600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43" y="931985"/>
            <a:ext cx="10199077" cy="5257799"/>
          </a:xfrm>
        </p:spPr>
        <p:txBody>
          <a:bodyPr>
            <a:noAutofit/>
          </a:bodyPr>
          <a:lstStyle/>
          <a:p>
            <a:pPr algn="just"/>
            <a:r>
              <a:rPr lang="en-IN" sz="2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ECONOMICAL &amp; ENIVIRONMENTAL ASPECTS:</a:t>
            </a:r>
          </a:p>
          <a:p>
            <a:pPr marL="114300" indent="0" algn="just">
              <a:buNone/>
            </a:pPr>
            <a:endParaRPr lang="en-IN" sz="2400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sales of soft drinks are about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$350 billion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year which is over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257 billion litres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Of this a significant portion of it goes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unconsumed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is discharged as effluent.</a:t>
            </a:r>
          </a:p>
          <a:p>
            <a:pPr marL="11430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The 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Company, one of the leading manufacturers in the world produced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billon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cans last year, of which only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1.8 billon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cans were sold and consumed.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soft drink companies dispose of wastes in limited quantities through the process of adjusting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soda waste to meet regulations of the neighboring water treatment plant. These soft drink plants are thus paying to have their waste taken away. [1]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331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331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4503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3219"/>
            <a:ext cx="11044496" cy="1280627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RESULTS OBTAINED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627777"/>
              </p:ext>
            </p:extLst>
          </p:nvPr>
        </p:nvGraphicFramePr>
        <p:xfrm>
          <a:off x="416341" y="1890053"/>
          <a:ext cx="5256671" cy="25526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9996">
                  <a:extLst>
                    <a:ext uri="{9D8B030D-6E8A-4147-A177-3AD203B41FA5}">
                      <a16:colId xmlns:a16="http://schemas.microsoft.com/office/drawing/2014/main" val="994860432"/>
                    </a:ext>
                  </a:extLst>
                </a:gridCol>
                <a:gridCol w="1649996">
                  <a:extLst>
                    <a:ext uri="{9D8B030D-6E8A-4147-A177-3AD203B41FA5}">
                      <a16:colId xmlns:a16="http://schemas.microsoft.com/office/drawing/2014/main" val="3662100726"/>
                    </a:ext>
                  </a:extLst>
                </a:gridCol>
                <a:gridCol w="1956679">
                  <a:extLst>
                    <a:ext uri="{9D8B030D-6E8A-4147-A177-3AD203B41FA5}">
                      <a16:colId xmlns:a16="http://schemas.microsoft.com/office/drawing/2014/main" val="3145512556"/>
                    </a:ext>
                  </a:extLst>
                </a:gridCol>
              </a:tblGrid>
              <a:tr h="365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Adsorption time (min)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Gross Calorific Value(kJ/kg)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7926002"/>
                  </a:ext>
                </a:extLst>
              </a:tr>
              <a:tr h="365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1251.07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59008768"/>
                  </a:ext>
                </a:extLst>
              </a:tr>
              <a:tr h="35977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1301.152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60772677"/>
                  </a:ext>
                </a:extLst>
              </a:tr>
              <a:tr h="365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1.12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1401.325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74077648"/>
                  </a:ext>
                </a:extLst>
              </a:tr>
              <a:tr h="365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1.16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1451.417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146936"/>
                  </a:ext>
                </a:extLst>
              </a:tr>
              <a:tr h="365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1.20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1501.511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88689453"/>
                  </a:ext>
                </a:extLst>
              </a:tr>
              <a:tr h="3654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1514.035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2549023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8448" y="1628443"/>
            <a:ext cx="28167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3 (1g activated sawdust)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62150442"/>
              </p:ext>
            </p:extLst>
          </p:nvPr>
        </p:nvGraphicFramePr>
        <p:xfrm>
          <a:off x="3582955" y="4889241"/>
          <a:ext cx="5113572" cy="2113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851674"/>
              </p:ext>
            </p:extLst>
          </p:nvPr>
        </p:nvGraphicFramePr>
        <p:xfrm>
          <a:off x="7007290" y="1890052"/>
          <a:ext cx="4808344" cy="25526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9016">
                  <a:extLst>
                    <a:ext uri="{9D8B030D-6E8A-4147-A177-3AD203B41FA5}">
                      <a16:colId xmlns:a16="http://schemas.microsoft.com/office/drawing/2014/main" val="978836245"/>
                    </a:ext>
                  </a:extLst>
                </a:gridCol>
                <a:gridCol w="1509016">
                  <a:extLst>
                    <a:ext uri="{9D8B030D-6E8A-4147-A177-3AD203B41FA5}">
                      <a16:colId xmlns:a16="http://schemas.microsoft.com/office/drawing/2014/main" val="2059768141"/>
                    </a:ext>
                  </a:extLst>
                </a:gridCol>
                <a:gridCol w="1790312">
                  <a:extLst>
                    <a:ext uri="{9D8B030D-6E8A-4147-A177-3AD203B41FA5}">
                      <a16:colId xmlns:a16="http://schemas.microsoft.com/office/drawing/2014/main" val="2299681157"/>
                    </a:ext>
                  </a:extLst>
                </a:gridCol>
              </a:tblGrid>
              <a:tr h="5186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Adsorption time (min)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Rise in temp (°C)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Gross Calorific Value(kJ/kg)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468944"/>
                  </a:ext>
                </a:extLst>
              </a:tr>
              <a:tr h="3390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1025.738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36796141"/>
                  </a:ext>
                </a:extLst>
              </a:tr>
              <a:tr h="3390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1088.324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86776098"/>
                  </a:ext>
                </a:extLst>
              </a:tr>
              <a:tr h="3390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1.01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1263.59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62638637"/>
                  </a:ext>
                </a:extLst>
              </a:tr>
              <a:tr h="3390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45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1.06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1326.194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40143444"/>
                  </a:ext>
                </a:extLst>
              </a:tr>
              <a:tr h="3390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1.07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1338.716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0562968"/>
                  </a:ext>
                </a:extLst>
              </a:tr>
              <a:tr h="3390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90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1.08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1351.237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1991085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95935" y="4704361"/>
            <a:ext cx="50970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Change in percentage calorific value with time for activated vs un-activated saw dust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07290" y="1624029"/>
            <a:ext cx="2074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</a:t>
            </a: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(1g sawdust)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Picture 10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0412"/>
              </p:ext>
            </p:extLst>
          </p:nvPr>
        </p:nvGraphicFramePr>
        <p:xfrm>
          <a:off x="5673012" y="1904628"/>
          <a:ext cx="1334278" cy="25404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902">
                  <a:extLst>
                    <a:ext uri="{9D8B030D-6E8A-4147-A177-3AD203B41FA5}">
                      <a16:colId xmlns:a16="http://schemas.microsoft.com/office/drawing/2014/main" val="2585905598"/>
                    </a:ext>
                  </a:extLst>
                </a:gridCol>
                <a:gridCol w="629376">
                  <a:extLst>
                    <a:ext uri="{9D8B030D-6E8A-4147-A177-3AD203B41FA5}">
                      <a16:colId xmlns:a16="http://schemas.microsoft.com/office/drawing/2014/main" val="3283598054"/>
                    </a:ext>
                  </a:extLst>
                </a:gridCol>
              </a:tblGrid>
              <a:tr h="21979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Time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%increase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529778706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21.95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332248065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19.55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314604928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10.90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429765495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9.44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4085884331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12.16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966820778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12.04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259608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024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733"/>
            <a:ext cx="10515600" cy="924127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6"/>
                </a:solidFill>
              </a:rPr>
              <a:t>SUN DRYING OF MIXTURE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38136"/>
            <a:ext cx="12192000" cy="5719864"/>
          </a:xfrm>
        </p:spPr>
        <p:txBody>
          <a:bodyPr numCol="2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 gm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of un-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saw dust was taken in a container long with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litre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Pepsi drink and kept for drying for 2 days  which consisted of 6AM to evening 6PM everyday.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and minimum temperature was 22 ˚C and 36 ˚C respectively with relative humidity of 30%.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in temperature was recorded in the bomb calorimeter and was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1.8 ˚C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corresponding GCV was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22053.287 kJ/kg</a:t>
            </a:r>
          </a:p>
          <a:p>
            <a:pPr algn="just">
              <a:lnSpc>
                <a:spcPct val="1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increase in weight of the sample after drying was recorded as 146 gm</a:t>
            </a:r>
          </a:p>
        </p:txBody>
      </p:sp>
      <p:pic>
        <p:nvPicPr>
          <p:cNvPr id="7170" name="Picture 2" descr="C:\Users\Bishrant\Downloads\WhatsApp Image 2017-05-01 at 11.02.45 A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1"/>
          <a:stretch/>
        </p:blipFill>
        <p:spPr bwMode="auto">
          <a:xfrm>
            <a:off x="7226680" y="2275220"/>
            <a:ext cx="3769566" cy="426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0129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8" y="70107"/>
            <a:ext cx="12192000" cy="1417638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00B050"/>
                </a:solidFill>
              </a:rPr>
            </a:br>
            <a:r>
              <a:rPr lang="en-US" sz="4000" b="1" dirty="0">
                <a:solidFill>
                  <a:srgbClr val="00B050"/>
                </a:solidFill>
              </a:rPr>
              <a:t>COMPARISON OF GCV’S OF SAWDUST, RICE HUSK AND</a:t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4000" b="1" dirty="0">
                <a:solidFill>
                  <a:srgbClr val="00B050"/>
                </a:solidFill>
              </a:rPr>
              <a:t> COIR</a:t>
            </a: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3017839"/>
            <a:ext cx="18108504" cy="50710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09598" y="1417639"/>
            <a:ext cx="21730205" cy="4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Chart 4"/>
          <p:cNvGraphicFramePr/>
          <p:nvPr/>
        </p:nvGraphicFramePr>
        <p:xfrm>
          <a:off x="1" y="1417638"/>
          <a:ext cx="6400800" cy="544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598" y="6608764"/>
            <a:ext cx="21730205" cy="48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00801" y="1553031"/>
            <a:ext cx="5791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absorbance is as follows from the graph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Saw dust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Coir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Rice husk</a:t>
            </a:r>
          </a:p>
          <a:p>
            <a:endParaRPr lang="en-US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Picture 8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3722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46" y="8765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IN" b="1" dirty="0">
                <a:solidFill>
                  <a:srgbClr val="00B050"/>
                </a:solidFill>
              </a:rPr>
            </a:br>
            <a:br>
              <a:rPr lang="en-IN" sz="4000" b="1" dirty="0">
                <a:solidFill>
                  <a:srgbClr val="00B050"/>
                </a:solidFill>
              </a:rPr>
            </a:br>
            <a:r>
              <a:rPr lang="en-IN" sz="4000" b="1" dirty="0">
                <a:solidFill>
                  <a:srgbClr val="00B050"/>
                </a:solidFill>
              </a:rPr>
              <a:t>COMPARISON OF GCV'S OF ALL ADSORBENT SAMPLES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3717"/>
            <a:ext cx="36038972" cy="42890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" y="0"/>
            <a:ext cx="50139971" cy="46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Chart 4"/>
          <p:cNvGraphicFramePr/>
          <p:nvPr/>
        </p:nvGraphicFramePr>
        <p:xfrm>
          <a:off x="0" y="1603716"/>
          <a:ext cx="7097486" cy="525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1" y="7239000"/>
            <a:ext cx="50139971" cy="46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90972" y="1418891"/>
            <a:ext cx="460102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1gm activated saw dust shows elevated absorbance compared to all the adsorbent samples.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thus conclude that saw dust which is activated gives the highest absorbance.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430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046" y="16864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4000" b="1" dirty="0">
                <a:solidFill>
                  <a:srgbClr val="00B050"/>
                </a:solidFill>
              </a:rPr>
              <a:t>COMPARISON OF GCV’S OF DIFFERENT COMBINATIONS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468" y="2841113"/>
            <a:ext cx="7941244" cy="38966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64642" y="837309"/>
            <a:ext cx="9529492" cy="371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Chart 4"/>
          <p:cNvGraphicFramePr/>
          <p:nvPr/>
        </p:nvGraphicFramePr>
        <p:xfrm>
          <a:off x="759654" y="1771089"/>
          <a:ext cx="6175718" cy="4966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64642" y="8009634"/>
            <a:ext cx="9529492" cy="371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61452" y="21382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8126" y="1569241"/>
            <a:ext cx="525662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graph it is evident that the amount of sugar adsorbed is greatest in the combination which has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greatest proportion of saw dust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concluding that saw dust has the greatest adsorption capacity of them all.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9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5047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046" y="17627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sz="4000" b="1" dirty="0">
                <a:solidFill>
                  <a:srgbClr val="00B050"/>
                </a:solidFill>
              </a:rPr>
              <a:t>COMPARISON OF GCV’S OF SAWDUST AND ACTIVATED SAWDUST</a:t>
            </a: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556" y="2623625"/>
            <a:ext cx="5050301" cy="42343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09223" y="562613"/>
            <a:ext cx="11261392" cy="40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Chart 4"/>
          <p:cNvGraphicFramePr/>
          <p:nvPr/>
        </p:nvGraphicFramePr>
        <p:xfrm>
          <a:off x="942534" y="1705612"/>
          <a:ext cx="5721287" cy="515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09223" y="6515738"/>
            <a:ext cx="11261392" cy="40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26843" y="1705613"/>
            <a:ext cx="52651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this graph, it is relevant that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activated sawdust adsorbs more sugar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soft drink and therefore gives a higher GCV than regular sawdust.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Thus we can conclude that activation increases the adsorption capabilities of saw dust </a:t>
            </a:r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077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5761"/>
          </a:xfrm>
        </p:spPr>
        <p:txBody>
          <a:bodyPr/>
          <a:lstStyle/>
          <a:p>
            <a:pPr algn="ctr"/>
            <a:r>
              <a:rPr lang="en-IN" sz="3600" dirty="0">
                <a:solidFill>
                  <a:schemeClr val="accent6"/>
                </a:solidFill>
              </a:rPr>
              <a:t>CONCLUSION</a:t>
            </a:r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9848"/>
            <a:ext cx="12192000" cy="6138152"/>
          </a:xfrm>
        </p:spPr>
        <p:txBody>
          <a:bodyPr>
            <a:normAutofit fontScale="92500" lnSpcReduction="10000"/>
          </a:bodyPr>
          <a:lstStyle/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adsorbents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be viewed as a useful material while considering the economic aspects of soft drink effluent treatment.</a:t>
            </a: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sugar removal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higher at the beginning. That is probably due to the larger surface area of the sawdust being available at beginning for adsorption. </a:t>
            </a: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Sawdust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appears to be a promising adsorbent among all the selected adsorbents for removal of sugar from expired soft drinks.</a:t>
            </a:r>
          </a:p>
          <a:p>
            <a:pPr algn="just"/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saw dust, coir and rice husk showed no significant increase in adsorption of sugar. </a:t>
            </a:r>
          </a:p>
          <a:p>
            <a:pPr algn="just"/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the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the saw dust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combination however increased the amount of sugar adsorbed by the sample which further indicated that saw dust is the best adsorbent.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b="1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07261" y="35364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77" y="35364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3426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373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6"/>
                </a:solidFill>
              </a:rPr>
              <a:t>CONCLUSION</a:t>
            </a:r>
            <a:r>
              <a:rPr lang="en-IN" sz="36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04" y="1089498"/>
            <a:ext cx="12084996" cy="5554493"/>
          </a:xfrm>
        </p:spPr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adsorbent dosage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leads to increase in sugar adsorption due to increased number of adsorption sites. Maximum uptake of sugar was obtained at adsorbent dosage of 2g/10ml.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activation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saw dust further resulted in the increase(almost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twice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un-activated saw dust) in adsorption. This was due to increase in the porosity of the adsorbent due to cleansing of the adsorption sites.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sawdust has the highest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calorific value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among all the adsorbents used it can be used in making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briquettes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serve as alternative fuel.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3305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87" y="365126"/>
            <a:ext cx="11217613" cy="802194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6"/>
                </a:solidFill>
              </a:rPr>
              <a:t>CONCLUSION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9770"/>
            <a:ext cx="12192000" cy="5778230"/>
          </a:xfrm>
        </p:spPr>
        <p:txBody>
          <a:bodyPr/>
          <a:lstStyle/>
          <a:p>
            <a:pPr algn="just"/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 drying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sawdust and soft drink mixture was the best method to adsorb all the sugar from the soft drinks. Thus, we have found the best method of adsorption. 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raw materials are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largely wastes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are waste soft drinks and Argo and carpentry waste. Thus, this project solves the problem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pollution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 by disposal of waste and the pollution associated with burning nonrenewable sources of energy.</a:t>
            </a:r>
          </a:p>
          <a:p>
            <a:pPr marL="0" lv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principle aims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waste and generating fuel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 of it is achieved. Also, the problem of waste soft drink disposal is addressed.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6706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58" y="0"/>
            <a:ext cx="11505141" cy="87548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2673"/>
            <a:ext cx="12101804" cy="6111551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Birkhed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, D. "Sugar content, acidity and effect on plaque pH of fruit juices, fruit drinks, carbonated beverages and sport drinks." 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Caries research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 18.2 (1984): 120-127.</a:t>
            </a:r>
          </a:p>
          <a:p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Raghuvanshi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, Shiv Pratap, et al. "Removal of textile basic dye from aqueous solutions using sawdust as bio‐adsorbent." 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International journal of environmental studies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 62.3 (2005): 329-339.</a:t>
            </a:r>
          </a:p>
          <a:p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Shukla,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Alka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, et al. "The role of sawdust in the removal of unwanted materials from water." 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Journal of Hazardous Materials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 95.1 (2002): 137-152.</a:t>
            </a:r>
          </a:p>
          <a:p>
            <a:pPr algn="just"/>
            <a:r>
              <a:rPr lang="en-IN" sz="2600" dirty="0" err="1">
                <a:latin typeface="Times New Roman" pitchFamily="18" charset="0"/>
                <a:cs typeface="Times New Roman" pitchFamily="18" charset="0"/>
              </a:rPr>
              <a:t>Birkhed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, D. "Sugar content, acidity and effect on plaque pH of fruit juices, fruit drinks, carbonated beverages and sport drinks." </a:t>
            </a:r>
            <a:r>
              <a:rPr lang="en-IN" sz="2600" i="1" dirty="0">
                <a:latin typeface="Times New Roman" pitchFamily="18" charset="0"/>
                <a:cs typeface="Times New Roman" pitchFamily="18" charset="0"/>
              </a:rPr>
              <a:t>Caries research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 18.2 (1984): 120-127.</a:t>
            </a:r>
          </a:p>
          <a:p>
            <a:pPr algn="just"/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Kini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, Srinivas M., et al. "Adsorption of basic Dye from Aqueous Solution using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HCl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Treated Saw Dust (Lagerstroemia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microcarpa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): Kinetic, Modeling of Equilibrium, Thermodynamic, INDIA." International Research Journal of Environment Sciences 2.8 (2015).</a:t>
            </a:r>
          </a:p>
          <a:p>
            <a:pPr algn="just"/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Garg V.K., Gupta R., Yadav A.B. and Kumar R., Dye removal from aqueous solution by adsorption on treated sawdust,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Bioresour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 Technol., 89, 121–124 (2003)</a:t>
            </a:r>
          </a:p>
          <a:p>
            <a:pPr algn="just"/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Jain, Rajeev,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Megha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Mathur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Shalini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Sikarwar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 "Removal of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indigocarmine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from industrial effluents using low cost adsorbent." Journal of Scientific and Industrial Research 65.3 (2006): 258.</a:t>
            </a:r>
          </a:p>
          <a:p>
            <a:pPr algn="just"/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Moreno-Castilla, Carlos. "Adsorption of organic molecules from aqueous solutions on carbon materials." 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Carbon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 42.1 (2004): 83-94</a:t>
            </a:r>
          </a:p>
          <a:p>
            <a:pPr algn="just"/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Lyklema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J. Fundamentals of interface and colloid science, Vol. II. solid–liquid interfaces. New York: Academic Press; 1995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483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028"/>
            <a:ext cx="10160000" cy="11430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INTRODUCTION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505" y="1150351"/>
            <a:ext cx="10249095" cy="5405194"/>
          </a:xfrm>
        </p:spPr>
        <p:txBody>
          <a:bodyPr>
            <a:no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Hindustan Coca Cola Beverages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20.1 Million INR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spent to treat 1200 m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/day of effluent from COD 3000 mg/l  to COD – 100 mg/l. </a:t>
            </a:r>
          </a:p>
          <a:p>
            <a:pPr marL="11430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soft drink plant at Nashik, India spent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4.9 Million INR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treat 400 m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/day of effluent with inlet COD 1500 mg/L to COD – 100 mg/L discharge.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it is desired to have a cheaper and more environment friendly disposal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upload.wikimedia.org/wikipedia/en/6/6f/Vtu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4743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2512" y="203704"/>
            <a:ext cx="8596668" cy="569844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REFERENCES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6244"/>
            <a:ext cx="12192000" cy="6232849"/>
          </a:xfrm>
        </p:spPr>
        <p:txBody>
          <a:bodyPr>
            <a:normAutofit/>
          </a:bodyPr>
          <a:lstStyle/>
          <a:p>
            <a:pPr algn="just">
              <a:lnSpc>
                <a:spcPct val="70000"/>
              </a:lnSpc>
            </a:pP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Ayranci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Erol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and Osman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Duman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. "Adsorption of aromatic organic acids onto high area activated carbon cloth in relation to wastewater purification." Journal of hazardous materials 136.3 (2006): 542-552.</a:t>
            </a:r>
          </a:p>
          <a:p>
            <a:pPr marL="0" indent="0" algn="just">
              <a:lnSpc>
                <a:spcPct val="70000"/>
              </a:lnSpc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70000"/>
              </a:lnSpc>
            </a:pP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Idah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P. A., and E. J.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Mopah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. "Comparative assessment of energy values of briquettes from some agricultural by-products with different binders." IOSR Journal of Engineering 3.1 (2013): 36-42.</a:t>
            </a:r>
          </a:p>
          <a:p>
            <a:pPr marL="0" indent="0" algn="just">
              <a:lnSpc>
                <a:spcPct val="70000"/>
              </a:lnSpc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70000"/>
              </a:lnSpc>
            </a:pP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Aina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O. M., A.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Adetogun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and K. A.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Iyiola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. "Heat energy from value-added sawdust briquettes of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albizia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zygia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." Ethiopian Journal of Environmental Studies and Management 2.1 (2009).</a:t>
            </a:r>
          </a:p>
          <a:p>
            <a:pPr marL="0" indent="0" algn="just">
              <a:lnSpc>
                <a:spcPct val="70000"/>
              </a:lnSpc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Kang, Aram, and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Taek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Soon Lee. "Converting Sugars to Biofuels: Ethanol and Beyond." Bioengineering 2.4 (2015): 184-203.</a:t>
            </a:r>
          </a:p>
          <a:p>
            <a:pPr marL="0" indent="0" algn="just">
              <a:lnSpc>
                <a:spcPct val="70000"/>
              </a:lnSpc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70000"/>
              </a:lnSpc>
            </a:pP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Ait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Hsine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E., A.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Benhammou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and M. N. Pons. "Water resources management in soft drink industry-water use and wastewater generation." Environmental technology 26.12 (2005): 1309-1316.</a:t>
            </a:r>
          </a:p>
          <a:p>
            <a:pPr marL="0" indent="0" algn="just">
              <a:lnSpc>
                <a:spcPct val="70000"/>
              </a:lnSpc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70000"/>
              </a:lnSpc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Haroon, H. A. J. I. R. A., Amir Waseem, and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Qaisar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Mahmood. "Treatment and reuse of wastewater from beverage industry." J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Chem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Soc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Pak 35.1 (2013).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286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160000" cy="11430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INTRODUCTION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02323"/>
            <a:ext cx="10160000" cy="4800600"/>
          </a:xfrm>
        </p:spPr>
        <p:txBody>
          <a:bodyPr>
            <a:normAutofit/>
          </a:bodyPr>
          <a:lstStyle/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fruit juices, fruit drinks and carbonated beverages contain an average total amount of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sugars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(fructose + glucose + sucrose) of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9.3–9.8 %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[1], which can be used for something useful.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literature survey it was found that physical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adsorption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to remove the sugar from the soft drinks.[4]</a:t>
            </a:r>
          </a:p>
          <a:p>
            <a:pPr marL="11430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4660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849" y="379447"/>
            <a:ext cx="8596668" cy="59634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OUR AIM?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IN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652" y="1194225"/>
            <a:ext cx="9882553" cy="5663775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aims of the project are-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expired soft drink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generated as industrial waste.</a:t>
            </a: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a suitable adsorbent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adsorb sugar form expired carbonated soft drinks.</a:t>
            </a: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adsorbent as an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alternate fuel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40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70" y="257397"/>
            <a:ext cx="8596668" cy="6096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000" y="1373435"/>
            <a:ext cx="10053973" cy="569792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aims can be achieved by fulfilling the following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water content of the soft drink by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best adsorbent to extract sugar. List of provable sugar adsorbents[4]can be: 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Sawdust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Rice husk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Coir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combination.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717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464" y="0"/>
            <a:ext cx="10160000" cy="11430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EXPERIMENTAL SETUP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390" y="1466557"/>
            <a:ext cx="10560148" cy="52929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facilitate better adsorption, as adsorption increases with increase in adsorbate concentration.</a:t>
            </a: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Sieving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adsorbent.</a:t>
            </a: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Adsorption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mechanical shaking.</a:t>
            </a: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Pelletizing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different samples and determine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calorific value 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216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3219"/>
            <a:ext cx="8596668" cy="111134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              EXPERIMENTAL EXECUTION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03986"/>
            <a:ext cx="10014112" cy="5464100"/>
          </a:xfrm>
        </p:spPr>
        <p:txBody>
          <a:bodyPr numCol="2">
            <a:noAutofit/>
          </a:bodyPr>
          <a:lstStyle/>
          <a:p>
            <a:pPr marL="0" indent="0" algn="just">
              <a:buNone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CONCENTRATION: </a:t>
            </a:r>
          </a:p>
          <a:p>
            <a:pPr marL="0" indent="0" algn="just">
              <a:buNone/>
            </a:pPr>
            <a:endParaRPr lang="en-US" sz="24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liters of the expired carbonated soft drink was poured into vessel and  was exposed to solar radiation.</a:t>
            </a: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 is commenced from 9 am to 5 pm. </a:t>
            </a:r>
          </a:p>
          <a:p>
            <a:pPr lvl="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denser liquid, reduced by about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48%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obtained over a period of 2 days which can be used for adsorption.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370" t="34340" r="4149"/>
          <a:stretch/>
        </p:blipFill>
        <p:spPr>
          <a:xfrm>
            <a:off x="6161627" y="2383365"/>
            <a:ext cx="5707472" cy="33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3219"/>
            <a:ext cx="8596668" cy="111134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EXPERIMENTAL EXECUTION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03986"/>
            <a:ext cx="10014112" cy="54641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SIEVING:</a:t>
            </a:r>
          </a:p>
          <a:p>
            <a:pPr marL="114300" indent="0">
              <a:buNone/>
            </a:pPr>
            <a:endParaRPr lang="en-US" dirty="0"/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saw dust, coir and rice husk obtained commercially contain uneven and   large particles which are not suitable adsorbents.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remove undesirable particles, these are passed through a sieve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BSS-12, 1.4 mm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aperture width.</a:t>
            </a:r>
          </a:p>
          <a:p>
            <a:pPr marL="0" indent="0" algn="just">
              <a:buNone/>
            </a:pPr>
            <a:endParaRPr lang="en-US" sz="28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http://www.ictiee.org/img/bmsc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6246" y="92765"/>
            <a:ext cx="984739" cy="92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upload.wikimedia.org/wikipedia/en/6/6f/Vtu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85446" cy="10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42586" r="7067" b="10204"/>
          <a:stretch/>
        </p:blipFill>
        <p:spPr>
          <a:xfrm>
            <a:off x="7685374" y="4095869"/>
            <a:ext cx="3337249" cy="22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4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</TotalTime>
  <Words>2934</Words>
  <Application>Microsoft Office PowerPoint</Application>
  <PresentationFormat>Widescreen</PresentationFormat>
  <Paragraphs>594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INTRODUCTION</vt:lpstr>
      <vt:lpstr>INTRODUCTION</vt:lpstr>
      <vt:lpstr>INTRODUCTION</vt:lpstr>
      <vt:lpstr>OUR AIM? </vt:lpstr>
      <vt:lpstr>AIM</vt:lpstr>
      <vt:lpstr>EXPERIMENTAL SETUP </vt:lpstr>
      <vt:lpstr>              EXPERIMENTAL EXECUTION </vt:lpstr>
      <vt:lpstr>EXPERIMENTAL EXECUTION </vt:lpstr>
      <vt:lpstr>EXPERIMENTAL EXECUTION </vt:lpstr>
      <vt:lpstr>EXPERIMENTAL EXECUTION </vt:lpstr>
      <vt:lpstr>EXPERIMENTAL EXECUTION </vt:lpstr>
      <vt:lpstr>EXPERIMENTAL EXECUTION</vt:lpstr>
      <vt:lpstr>EXPERIMENTAL EXECUTION</vt:lpstr>
      <vt:lpstr>EXPERIMENTAL EXECUTION </vt:lpstr>
      <vt:lpstr>RESULTS OBTAINED  </vt:lpstr>
      <vt:lpstr>RESULTS OBTAINED </vt:lpstr>
      <vt:lpstr>RESULTS OBTAINED  </vt:lpstr>
      <vt:lpstr>EXPERIMENTAL EXECUTION </vt:lpstr>
      <vt:lpstr>RESULTS OBTAINED </vt:lpstr>
      <vt:lpstr>SUN DRYING OF MIXTURE </vt:lpstr>
      <vt:lpstr> COMPARISON OF GCV’S OF SAWDUST, RICE HUSK AND  COIR </vt:lpstr>
      <vt:lpstr>  COMPARISON OF GCV'S OF ALL ADSORBENT SAMPLES  </vt:lpstr>
      <vt:lpstr>  COMPARISON OF GCV’S OF DIFFERENT COMBINATIONS  </vt:lpstr>
      <vt:lpstr> COMPARISON OF GCV’S OF SAWDUST AND ACTIVATED SAWDUST </vt:lpstr>
      <vt:lpstr>CONCLUSION </vt:lpstr>
      <vt:lpstr>CONCLUSION </vt:lpstr>
      <vt:lpstr>CONCLUSION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Recovery of Sugars from Waste Soft Drinks and  Conversion to Biofuel</dc:title>
  <dc:creator>Nausheen Sultana</dc:creator>
  <cp:lastModifiedBy>Admin</cp:lastModifiedBy>
  <cp:revision>145</cp:revision>
  <dcterms:created xsi:type="dcterms:W3CDTF">2016-12-04T05:51:05Z</dcterms:created>
  <dcterms:modified xsi:type="dcterms:W3CDTF">2024-05-06T11:45:57Z</dcterms:modified>
</cp:coreProperties>
</file>